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7315200" cx="97536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Questrial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estrial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roximaNova-bold.fntdata"/><Relationship Id="rId14" Type="http://schemas.openxmlformats.org/officeDocument/2006/relationships/slide" Target="slides/slide10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3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2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6cfe806c_0_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6cfe80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8bd55244_0_4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88bd552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8bd55244_0_3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8bd552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2715858d_0_3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271585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257b3a3e_0_1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257b3a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824323f92_3_1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824323f9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24323f92_2_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24323f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26% of Spotify listeners are between 18-24 years old.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24323f92_2_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24323f9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11%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6cfe806c_0_7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6cfe806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major problem facing Pandora is an issue with the perceived value.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our survey we did this perceptual map about awareness and user friendly were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Symptons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imes New Roman"/>
              <a:buChar char="❖"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Spotify is taking the lead.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imes New Roman"/>
              <a:buChar char="❖"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Struggling for market shares with competitors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257b3a3e_0_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257b3a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can see in our previous slide, Spotify is our major competitor.</a:t>
            </a:r>
            <a:br>
              <a:rPr lang="en-US"/>
            </a:br>
            <a:br>
              <a:rPr lang="en-US"/>
            </a:br>
            <a:r>
              <a:rPr lang="en-US"/>
              <a:t>the reason we think this is a perceived value problem is because, both of their premiums products provide the same features, however Pandora does not have a student discount, and from our industry analysis. We concluded that our buyers are majority college students.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Students do not see the value in Pandora’s product, since Spotify provides Hulu and its premium features for $4.99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240a7b8f_0_5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240a7b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8bd55244_0_6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8bd5524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240a7b8f_0_5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240a7b8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66cfe806c_0_7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66cfe806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240a7b8f_0_6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240a7b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240a7b8f_0_1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8240a7b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257b3a3e_0_27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8257b3a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240a7b8f_0_33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240a7b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826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None/>
            </a:pPr>
            <a:r>
              <a:rPr lang="en-US" sz="2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Action plan (college discount-Pandora Plus (no change in price) or upgrade to Pandora Premium and get the first month free (graduation gift).</a:t>
            </a:r>
            <a:endParaRPr sz="2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4826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None/>
            </a:pPr>
            <a:r>
              <a:rPr lang="en-US" sz="2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Reward system points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24323f92_3_2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24323f9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2715858d_0_1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271585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24323f92_2_3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824323f9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2715858d_0_2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8271585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6cfe806c_0_1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6cfe80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2715858d_0_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271585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8bd55244_0_2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8bd552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6cfe806c_0_30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6cfe80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6cfe806c_0_44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6cfe806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6cfe806c_0_52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6cfe806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2715858d_0_5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271585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8bd55244_0_5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8bd552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8bd55244_0_29:notes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8bd552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753600" cy="48768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" y="0"/>
            <a:ext cx="9753600" cy="488061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65760" y="5290813"/>
            <a:ext cx="62178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888480" y="5290813"/>
            <a:ext cx="25602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b="0" i="0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 rot="10800000">
            <a:off x="6709474" y="5615106"/>
            <a:ext cx="0" cy="9753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2561611" y="696150"/>
            <a:ext cx="4291500" cy="7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 rot="5400000">
            <a:off x="5146141" y="2646700"/>
            <a:ext cx="5770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 rot="5400000">
            <a:off x="939901" y="665500"/>
            <a:ext cx="5770800" cy="60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2"/>
          <p:cNvCxnSpPr/>
          <p:nvPr/>
        </p:nvCxnSpPr>
        <p:spPr>
          <a:xfrm rot="10800000">
            <a:off x="8046660" y="185194"/>
            <a:ext cx="0" cy="731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19302" y="2438400"/>
            <a:ext cx="7776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showMasterSp="0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753600" cy="4876800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1" y="0"/>
            <a:ext cx="9753600" cy="488061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365760" y="5290813"/>
            <a:ext cx="62178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888480" y="5290813"/>
            <a:ext cx="25602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b="0" i="0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6709474" y="5615106"/>
            <a:ext cx="0" cy="9753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819302" y="2438400"/>
            <a:ext cx="3804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791456" y="2438400"/>
            <a:ext cx="3804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819302" y="2324945"/>
            <a:ext cx="3804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Questrial"/>
              <a:buNone/>
              <a:defRPr b="0" i="0" sz="23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819302" y="3165641"/>
            <a:ext cx="3804000" cy="3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4792710" y="2324945"/>
            <a:ext cx="3804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Questrial"/>
              <a:buNone/>
              <a:defRPr b="0" i="0" sz="23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4792710" y="3165641"/>
            <a:ext cx="3804000" cy="3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19302" y="502943"/>
            <a:ext cx="35112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Questrial"/>
              <a:buNone/>
              <a:defRPr b="0" i="0" sz="4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4572000" y="877824"/>
            <a:ext cx="45426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estrial"/>
              <a:buChar char=" "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819302" y="2408006"/>
            <a:ext cx="3511200" cy="4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estrial"/>
              <a:buNone/>
              <a:defRPr b="0" i="0" sz="16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365760" y="5290814"/>
            <a:ext cx="62178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0" y="-1"/>
            <a:ext cx="9751200" cy="48768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6888480" y="5290814"/>
            <a:ext cx="25602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None/>
              <a:defRPr b="0" i="0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5" name="Google Shape;75;p10"/>
          <p:cNvCxnSpPr/>
          <p:nvPr/>
        </p:nvCxnSpPr>
        <p:spPr>
          <a:xfrm rot="10800000">
            <a:off x="6709474" y="5615106"/>
            <a:ext cx="0" cy="975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b="0" i="0" sz="5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9302" y="2438400"/>
            <a:ext cx="7776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b="0" i="0" sz="2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19303" y="6902084"/>
            <a:ext cx="172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874346" y="6902084"/>
            <a:ext cx="472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69866" y="6902084"/>
            <a:ext cx="77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 rot="10800000">
            <a:off x="609600" y="881472"/>
            <a:ext cx="0" cy="975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19.gif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" y="-38100"/>
            <a:ext cx="9804401" cy="7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24" y="1003749"/>
            <a:ext cx="4660174" cy="31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-136600" y="-987950"/>
            <a:ext cx="101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CRITICAL SUCCESS FACTOR: DISCOUNTED PREMIUM OFFERS FOR STUDENTS</a:t>
            </a:r>
            <a:endParaRPr sz="19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825" y="1003750"/>
            <a:ext cx="3499975" cy="3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425" y="4499825"/>
            <a:ext cx="6537425" cy="19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126125" y="6729900"/>
            <a:ext cx="60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10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198175" y="483475"/>
            <a:ext cx="7052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SHARE </a:t>
            </a: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OF CONSUMERS WHO PAID FOR A MUSIC STREAMING SERVICE BY AGE</a:t>
            </a:r>
            <a:endParaRPr sz="21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 txBox="1"/>
          <p:nvPr>
            <p:ph idx="4294967295" type="title"/>
          </p:nvPr>
        </p:nvSpPr>
        <p:spPr>
          <a:xfrm rot="-5400000">
            <a:off x="-219475" y="339220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PERCENTAGE OF USERS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3" name="Google Shape;193;p23"/>
          <p:cNvSpPr txBox="1"/>
          <p:nvPr>
            <p:ph idx="4294967295" type="title"/>
          </p:nvPr>
        </p:nvSpPr>
        <p:spPr>
          <a:xfrm>
            <a:off x="4585800" y="6277275"/>
            <a:ext cx="582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AGE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11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4294967295" type="title"/>
          </p:nvPr>
        </p:nvSpPr>
        <p:spPr>
          <a:xfrm>
            <a:off x="988802" y="5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COMPETITORS’</a:t>
            </a:r>
            <a:r>
              <a:rPr lang="en-US" sz="3600">
                <a:solidFill>
                  <a:srgbClr val="FFFFFF"/>
                </a:solidFill>
              </a:rPr>
              <a:t> ADVANTAGE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14677" l="53974" r="20273" t="16447"/>
          <a:stretch/>
        </p:blipFill>
        <p:spPr>
          <a:xfrm>
            <a:off x="5312800" y="1437200"/>
            <a:ext cx="2511649" cy="50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5">
            <a:alphaModFix/>
          </a:blip>
          <a:srcRect b="15125" l="53974" r="20273" t="15999"/>
          <a:stretch/>
        </p:blipFill>
        <p:spPr>
          <a:xfrm>
            <a:off x="5312800" y="1437200"/>
            <a:ext cx="2511649" cy="50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6">
            <a:alphaModFix/>
          </a:blip>
          <a:srcRect b="14793" l="53974" r="20273" t="16336"/>
          <a:stretch/>
        </p:blipFill>
        <p:spPr>
          <a:xfrm>
            <a:off x="5312800" y="1437200"/>
            <a:ext cx="2511649" cy="50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7850" y="2022725"/>
            <a:ext cx="2244266" cy="1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 rotWithShape="1">
          <a:blip r:embed="rId8">
            <a:alphaModFix/>
          </a:blip>
          <a:srcRect b="15007" l="53974" r="20273" t="16116"/>
          <a:stretch/>
        </p:blipFill>
        <p:spPr>
          <a:xfrm>
            <a:off x="5312800" y="1388125"/>
            <a:ext cx="2511649" cy="50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9">
            <a:alphaModFix/>
          </a:blip>
          <a:srcRect b="15234" l="53974" r="20273" t="15895"/>
          <a:stretch/>
        </p:blipFill>
        <p:spPr>
          <a:xfrm>
            <a:off x="5284175" y="1388125"/>
            <a:ext cx="2511649" cy="503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12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/>
        </p:nvSpPr>
        <p:spPr>
          <a:xfrm>
            <a:off x="319650" y="1663275"/>
            <a:ext cx="9060900" cy="22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idx="4294967295" type="title"/>
          </p:nvPr>
        </p:nvSpPr>
        <p:spPr>
          <a:xfrm>
            <a:off x="493227" y="-18377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MRI DATA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319650" y="1889475"/>
            <a:ext cx="90609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319650" y="1273500"/>
            <a:ext cx="9060900" cy="1062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319650" y="3615225"/>
            <a:ext cx="9060900" cy="22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319650" y="2921025"/>
            <a:ext cx="9060900" cy="1062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306300" y="4642350"/>
            <a:ext cx="90876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306300" y="4568550"/>
            <a:ext cx="9087600" cy="1062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3307800" y="1584300"/>
            <a:ext cx="3084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GENDER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307800" y="4862475"/>
            <a:ext cx="3084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AGE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460200" y="3231825"/>
            <a:ext cx="3084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EDUCATION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13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idx="4294967295" type="title"/>
          </p:nvPr>
        </p:nvSpPr>
        <p:spPr>
          <a:xfrm>
            <a:off x="988802" y="-8327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BUYER DESCRIPTION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553825" y="1711725"/>
            <a:ext cx="45054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BASED ON SURVEY DATA - 80 RESPONSES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79% PAID $5 - $10 ON MUSIC STREAMING IN PAST 30 DAYS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74% 18 - 24-YEARS OLD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74% LISTENED TO MUSIC DAILY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68% USE SOCIAL MEDIA ASPECT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54% ARE WILLING TO PAY FOR MUSIC STREAMING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53% COLLEGE STUDENT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14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725"/>
            <a:ext cx="9753600" cy="7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>
            <p:ph idx="4294967295" type="title"/>
          </p:nvPr>
        </p:nvSpPr>
        <p:spPr>
          <a:xfrm>
            <a:off x="988802" y="181155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SPOTIFY LISTENERS BY AGE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9" name="Google Shape;239;p27"/>
          <p:cNvSpPr txBox="1"/>
          <p:nvPr>
            <p:ph idx="4294967295" type="title"/>
          </p:nvPr>
        </p:nvSpPr>
        <p:spPr>
          <a:xfrm rot="-5400000">
            <a:off x="-148100" y="34447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PERCENTAGE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0" name="Google Shape;240;p27"/>
          <p:cNvSpPr txBox="1"/>
          <p:nvPr>
            <p:ph idx="4294967295" type="title"/>
          </p:nvPr>
        </p:nvSpPr>
        <p:spPr>
          <a:xfrm>
            <a:off x="4013975" y="65101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AGE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27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15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4294967295" type="title"/>
          </p:nvPr>
        </p:nvSpPr>
        <p:spPr>
          <a:xfrm>
            <a:off x="988802" y="181155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PANDORA LISTENERS BY AGE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9" name="Google Shape;249;p28"/>
          <p:cNvSpPr txBox="1"/>
          <p:nvPr>
            <p:ph idx="4294967295" type="title"/>
          </p:nvPr>
        </p:nvSpPr>
        <p:spPr>
          <a:xfrm rot="-5400000">
            <a:off x="-148100" y="34447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PERCENTAGE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0" name="Google Shape;250;p28"/>
          <p:cNvSpPr txBox="1"/>
          <p:nvPr>
            <p:ph idx="4294967295" type="title"/>
          </p:nvPr>
        </p:nvSpPr>
        <p:spPr>
          <a:xfrm>
            <a:off x="4013975" y="65101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AGE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1" name="Google Shape;251;p28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16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>
            <p:ph idx="4294967295" type="title"/>
          </p:nvPr>
        </p:nvSpPr>
        <p:spPr>
          <a:xfrm>
            <a:off x="591577" y="295705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PROBLEM</a:t>
            </a:r>
            <a:r>
              <a:rPr lang="en-US" sz="3600">
                <a:solidFill>
                  <a:srgbClr val="FFFFFF"/>
                </a:solidFill>
              </a:rPr>
              <a:t> | PERCEIVED VALUE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000" y="1665250"/>
            <a:ext cx="6841576" cy="435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224" y="3065524"/>
            <a:ext cx="218297" cy="157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/>
          <p:nvPr/>
        </p:nvSpPr>
        <p:spPr>
          <a:xfrm>
            <a:off x="6742250" y="2381575"/>
            <a:ext cx="409200" cy="2946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6134563" y="2676175"/>
            <a:ext cx="327600" cy="294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4725" y="5256750"/>
            <a:ext cx="218297" cy="1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17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050" y="1091276"/>
            <a:ext cx="3645450" cy="453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0"/>
          <p:cNvSpPr txBox="1"/>
          <p:nvPr/>
        </p:nvSpPr>
        <p:spPr>
          <a:xfrm>
            <a:off x="3101375" y="1091275"/>
            <a:ext cx="3352800" cy="50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Spotify Student Premium</a:t>
            </a:r>
            <a:endParaRPr b="1" sz="1800"/>
          </a:p>
        </p:txBody>
      </p:sp>
      <p:sp>
        <p:nvSpPr>
          <p:cNvPr id="272" name="Google Shape;272;p30"/>
          <p:cNvSpPr txBox="1"/>
          <p:nvPr/>
        </p:nvSpPr>
        <p:spPr>
          <a:xfrm>
            <a:off x="3221425" y="1537975"/>
            <a:ext cx="993300" cy="50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$4.99</a:t>
            </a:r>
            <a:endParaRPr b="1" sz="2400"/>
          </a:p>
        </p:txBody>
      </p:sp>
      <p:sp>
        <p:nvSpPr>
          <p:cNvPr id="273" name="Google Shape;273;p30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18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19|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00" y="6803700"/>
            <a:ext cx="1366988" cy="2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4294967295" type="title"/>
          </p:nvPr>
        </p:nvSpPr>
        <p:spPr>
          <a:xfrm>
            <a:off x="819302" y="624230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AGENDA </a:t>
            </a:r>
            <a:endParaRPr b="0" i="0" sz="5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819302" y="2438400"/>
            <a:ext cx="7776000" cy="4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b="0" i="0" lang="en-US" sz="2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Market Overview </a:t>
            </a:r>
            <a:r>
              <a:rPr lang="en-US">
                <a:solidFill>
                  <a:srgbClr val="FFFFFF"/>
                </a:solidFill>
              </a:rPr>
              <a:t>→ </a:t>
            </a:r>
            <a:r>
              <a:rPr b="0" i="0" lang="en-US" sz="2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Cail</a:t>
            </a:r>
            <a:r>
              <a:rPr lang="en-US">
                <a:solidFill>
                  <a:srgbClr val="FFFFFF"/>
                </a:solidFill>
              </a:rPr>
              <a:t>yn</a:t>
            </a:r>
            <a:endParaRPr>
              <a:solidFill>
                <a:srgbClr val="FFFFFF"/>
              </a:solidFill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lang="en-US">
                <a:solidFill>
                  <a:srgbClr val="FFFFFF"/>
                </a:solidFill>
              </a:rPr>
              <a:t>Problem </a:t>
            </a:r>
            <a:r>
              <a:rPr lang="en-US">
                <a:solidFill>
                  <a:schemeClr val="lt1"/>
                </a:solidFill>
              </a:rPr>
              <a:t>→ </a:t>
            </a:r>
            <a:r>
              <a:rPr lang="en-US">
                <a:solidFill>
                  <a:srgbClr val="FFFFFF"/>
                </a:solidFill>
              </a:rPr>
              <a:t>Valerie</a:t>
            </a:r>
            <a:endParaRPr>
              <a:solidFill>
                <a:srgbClr val="FFFFFF"/>
              </a:solidFill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lang="en-US">
                <a:solidFill>
                  <a:srgbClr val="FFFFFF"/>
                </a:solidFill>
              </a:rPr>
              <a:t>Recommendation </a:t>
            </a:r>
            <a:r>
              <a:rPr lang="en-US">
                <a:solidFill>
                  <a:schemeClr val="lt1"/>
                </a:solidFill>
              </a:rPr>
              <a:t>→ </a:t>
            </a:r>
            <a:r>
              <a:rPr lang="en-US">
                <a:solidFill>
                  <a:srgbClr val="FFFFFF"/>
                </a:solidFill>
              </a:rPr>
              <a:t>Alastair</a:t>
            </a:r>
            <a:endParaRPr>
              <a:solidFill>
                <a:srgbClr val="FFFFFF"/>
              </a:solidFill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b="0" i="0" lang="en-US" sz="2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Implementation </a:t>
            </a:r>
            <a:r>
              <a:rPr lang="en-US">
                <a:solidFill>
                  <a:schemeClr val="lt1"/>
                </a:solidFill>
              </a:rPr>
              <a:t>→ </a:t>
            </a:r>
            <a:r>
              <a:rPr lang="en-US">
                <a:solidFill>
                  <a:srgbClr val="FFFFFF"/>
                </a:solidFill>
              </a:rPr>
              <a:t>Tracy</a:t>
            </a:r>
            <a:endParaRPr>
              <a:solidFill>
                <a:srgbClr val="FFFFFF"/>
              </a:solidFill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b="0" i="0" lang="en-US" sz="22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Financial Analysis </a:t>
            </a:r>
            <a:r>
              <a:rPr lang="en-US">
                <a:solidFill>
                  <a:schemeClr val="lt1"/>
                </a:solidFill>
              </a:rPr>
              <a:t>→ </a:t>
            </a:r>
            <a:r>
              <a:rPr lang="en-US">
                <a:solidFill>
                  <a:srgbClr val="FFFFFF"/>
                </a:solidFill>
              </a:rPr>
              <a:t>Tracy</a:t>
            </a:r>
            <a:endParaRPr>
              <a:solidFill>
                <a:srgbClr val="FFFFFF"/>
              </a:solidFill>
            </a:endParaRPr>
          </a:p>
          <a:p>
            <a:pPr indent="-91440" lvl="0" marL="9144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oto Sans Symbols"/>
              <a:buChar char="❖"/>
            </a:pPr>
            <a:r>
              <a:rPr lang="en-US">
                <a:solidFill>
                  <a:srgbClr val="FFFFFF"/>
                </a:solidFill>
              </a:rPr>
              <a:t>Summary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/>
        </p:nvSpPr>
        <p:spPr>
          <a:xfrm>
            <a:off x="5142725" y="2505875"/>
            <a:ext cx="21765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Personalized radio meets    on-demand listening FOR STUDENTS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S</a:t>
            </a:r>
            <a:r>
              <a:rPr lang="en-US" sz="1000">
                <a:solidFill>
                  <a:schemeClr val="dk1"/>
                </a:solidFill>
              </a:rPr>
              <a:t>earch and play any song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Create playlists — on your own or powered by Pandora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Download the music you want for offline listening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Unlimited skips and replays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1000">
                <a:solidFill>
                  <a:schemeClr val="dk1"/>
                </a:solidFill>
              </a:rPr>
              <a:t>Rewards program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endParaRPr sz="1000"/>
          </a:p>
        </p:txBody>
      </p:sp>
      <p:sp>
        <p:nvSpPr>
          <p:cNvPr id="287" name="Google Shape;287;p32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20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00" y="6803700"/>
            <a:ext cx="1366988" cy="2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/>
          <p:nvPr/>
        </p:nvSpPr>
        <p:spPr>
          <a:xfrm rot="10800000">
            <a:off x="5195225" y="5354575"/>
            <a:ext cx="7329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21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" y="0"/>
            <a:ext cx="9804401" cy="73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/>
          <p:nvPr/>
        </p:nvSpPr>
        <p:spPr>
          <a:xfrm>
            <a:off x="3035125" y="1846575"/>
            <a:ext cx="7329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22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3860425" y="2852800"/>
            <a:ext cx="1177800" cy="31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3062175" y="2872450"/>
            <a:ext cx="7329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23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24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/>
          <p:nvPr/>
        </p:nvSpPr>
        <p:spPr>
          <a:xfrm>
            <a:off x="2726400" y="3687150"/>
            <a:ext cx="2499600" cy="10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</a:rPr>
              <a:t>PANDORA STUDENT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323" name="Google Shape;323;p37"/>
          <p:cNvSpPr/>
          <p:nvPr/>
        </p:nvSpPr>
        <p:spPr>
          <a:xfrm rot="-2107702">
            <a:off x="5005797" y="2479484"/>
            <a:ext cx="2499435" cy="10075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</a:rPr>
              <a:t>PANDORA PREMIUM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324" name="Google Shape;324;p37"/>
          <p:cNvSpPr/>
          <p:nvPr/>
        </p:nvSpPr>
        <p:spPr>
          <a:xfrm>
            <a:off x="5378425" y="3687150"/>
            <a:ext cx="2499600" cy="100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A86E8"/>
                </a:solidFill>
              </a:rPr>
              <a:t>PANDORA PLUS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437050" y="4472550"/>
            <a:ext cx="654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$</a:t>
            </a:r>
            <a:r>
              <a:rPr b="1" lang="en-US">
                <a:solidFill>
                  <a:srgbClr val="FFFFFF"/>
                </a:solidFill>
              </a:rPr>
              <a:t>4.99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6062750" y="4446375"/>
            <a:ext cx="6543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$4.99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7" name="Google Shape;327;p37"/>
          <p:cNvSpPr txBox="1"/>
          <p:nvPr/>
        </p:nvSpPr>
        <p:spPr>
          <a:xfrm rot="-1933523">
            <a:off x="5401612" y="2670494"/>
            <a:ext cx="654289" cy="5026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$9.99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00" y="6803700"/>
            <a:ext cx="1366988" cy="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25 </a:t>
            </a:r>
            <a:r>
              <a:rPr lang="en-US" sz="1800">
                <a:solidFill>
                  <a:srgbClr val="FFFFFF"/>
                </a:solidFill>
              </a:rPr>
              <a:t>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/>
          <p:nvPr/>
        </p:nvSpPr>
        <p:spPr>
          <a:xfrm>
            <a:off x="508800" y="1894025"/>
            <a:ext cx="2003400" cy="597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Quarter 1</a:t>
            </a:r>
            <a:endParaRPr b="1" sz="2400"/>
          </a:p>
        </p:txBody>
      </p:sp>
      <p:sp>
        <p:nvSpPr>
          <p:cNvPr id="336" name="Google Shape;336;p38"/>
          <p:cNvSpPr/>
          <p:nvPr/>
        </p:nvSpPr>
        <p:spPr>
          <a:xfrm>
            <a:off x="1967500" y="4417850"/>
            <a:ext cx="2003400" cy="597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Quarter 2</a:t>
            </a:r>
            <a:endParaRPr b="1" sz="2400"/>
          </a:p>
        </p:txBody>
      </p:sp>
      <p:sp>
        <p:nvSpPr>
          <p:cNvPr id="337" name="Google Shape;337;p38"/>
          <p:cNvSpPr/>
          <p:nvPr/>
        </p:nvSpPr>
        <p:spPr>
          <a:xfrm>
            <a:off x="5134425" y="4783900"/>
            <a:ext cx="2003400" cy="597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Quarter 3</a:t>
            </a:r>
            <a:endParaRPr b="1" sz="2400"/>
          </a:p>
        </p:txBody>
      </p:sp>
      <p:sp>
        <p:nvSpPr>
          <p:cNvPr id="338" name="Google Shape;338;p38"/>
          <p:cNvSpPr/>
          <p:nvPr/>
        </p:nvSpPr>
        <p:spPr>
          <a:xfrm>
            <a:off x="7288375" y="2000650"/>
            <a:ext cx="2003400" cy="5979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Quarter 4</a:t>
            </a:r>
            <a:endParaRPr b="1" sz="2400"/>
          </a:p>
        </p:txBody>
      </p:sp>
      <p:sp>
        <p:nvSpPr>
          <p:cNvPr id="339" name="Google Shape;339;p38"/>
          <p:cNvSpPr txBox="1"/>
          <p:nvPr/>
        </p:nvSpPr>
        <p:spPr>
          <a:xfrm>
            <a:off x="154255" y="2674762"/>
            <a:ext cx="28788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FFFF"/>
                </a:solidFill>
              </a:rPr>
              <a:t>Send a user wide marketing campaign urging all college students to sign up for the $4.99 student discount.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1079850" y="5127915"/>
            <a:ext cx="31758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I</a:t>
            </a:r>
            <a:r>
              <a:rPr b="1" lang="en-US" sz="1500">
                <a:solidFill>
                  <a:srgbClr val="FFFFFF"/>
                </a:solidFill>
              </a:rPr>
              <a:t>nfographic of how to get free services through referral program, loyalty services, or watching paid advertisement through Pandora’s platform advertising.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5029080" y="5377228"/>
            <a:ext cx="27366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S</a:t>
            </a:r>
            <a:r>
              <a:rPr b="1" lang="en-US" sz="1500">
                <a:solidFill>
                  <a:srgbClr val="FFFFFF"/>
                </a:solidFill>
              </a:rPr>
              <a:t>urvey to all new users to gauge perspective on the target segment and to find out likes/dislikes of the platform and its services.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7183225" y="2964750"/>
            <a:ext cx="22137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3F3F3"/>
                </a:solidFill>
              </a:rPr>
              <a:t>Realistically a 21.5% increase in new user subscription revenue over the course 1 year time span.</a:t>
            </a:r>
            <a:endParaRPr b="1" sz="1500">
              <a:solidFill>
                <a:srgbClr val="F3F3F3"/>
              </a:solidFill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0" y="67194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26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1203000" y="242225"/>
            <a:ext cx="73476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FINANCIAL METRICS</a:t>
            </a:r>
            <a:endParaRPr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0" name="Google Shape;350;p39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168150" y="6708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27 |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2" name="Google Shape;352;p39"/>
          <p:cNvSpPr txBox="1"/>
          <p:nvPr>
            <p:ph idx="4294967295" type="title"/>
          </p:nvPr>
        </p:nvSpPr>
        <p:spPr>
          <a:xfrm rot="-5400000">
            <a:off x="-148100" y="34447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Spending in Millions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53" name="Google Shape;353;p39"/>
          <p:cNvSpPr txBox="1"/>
          <p:nvPr>
            <p:ph idx="4294967295" type="title"/>
          </p:nvPr>
        </p:nvSpPr>
        <p:spPr>
          <a:xfrm>
            <a:off x="3838200" y="6049775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Year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306650" y="1047625"/>
            <a:ext cx="2735400" cy="864300"/>
          </a:xfrm>
          <a:prstGeom prst="homePlate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162500" lIns="162500" spcFirstLastPara="1" rIns="162500" wrap="square" tIns="162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Proxima Nova"/>
              <a:buNone/>
            </a:pPr>
            <a:r>
              <a:rPr lang="en-US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COSTS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3342339" y="1047636"/>
            <a:ext cx="2944500" cy="8643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162500" lIns="162500" spcFirstLastPara="1" rIns="162500" wrap="square" tIns="162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Font typeface="Proxima Nova"/>
              <a:buNone/>
            </a:pPr>
            <a:r>
              <a:rPr lang="en-US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ROI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6587301" y="1047636"/>
            <a:ext cx="2944500" cy="8643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162500" lIns="162500" spcFirstLastPara="1" rIns="162500" wrap="square" tIns="1625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6956884" y="1256276"/>
            <a:ext cx="2407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BREAKEVEN</a:t>
            </a:r>
            <a:endParaRPr sz="24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3200125" y="2415550"/>
            <a:ext cx="34884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b="1" lang="en-US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(28.5-15)/15M         = 90%</a:t>
            </a:r>
            <a:endParaRPr b="1"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6688525" y="2124900"/>
            <a:ext cx="29445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7 Months</a:t>
            </a:r>
            <a:endParaRPr b="1"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0" y="2571850"/>
            <a:ext cx="30897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$15 Million</a:t>
            </a:r>
            <a:endParaRPr b="1"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28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00" y="1915425"/>
            <a:ext cx="9210200" cy="3484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3" name="Google Shape;373;p41"/>
          <p:cNvSpPr txBox="1"/>
          <p:nvPr/>
        </p:nvSpPr>
        <p:spPr>
          <a:xfrm>
            <a:off x="1203000" y="242225"/>
            <a:ext cx="73476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BREAKEVEN</a:t>
            </a:r>
            <a:r>
              <a:rPr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ANALYSIS</a:t>
            </a:r>
            <a:endParaRPr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29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9753600" cy="7315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idx="4294967295" type="title"/>
          </p:nvPr>
        </p:nvSpPr>
        <p:spPr>
          <a:xfrm>
            <a:off x="481500" y="172475"/>
            <a:ext cx="87906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2400">
                <a:solidFill>
                  <a:srgbClr val="FFFFFF"/>
                </a:solidFill>
              </a:rPr>
              <a:t>REVENUE FROM MUSIC STREAMING IN U.S. FROM 2010 - 2017</a:t>
            </a:r>
            <a:endParaRPr b="0" i="0" sz="24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15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" name="Google Shape;109;p15"/>
          <p:cNvSpPr txBox="1"/>
          <p:nvPr>
            <p:ph idx="4294967295" type="title"/>
          </p:nvPr>
        </p:nvSpPr>
        <p:spPr>
          <a:xfrm rot="-5400000">
            <a:off x="-344250" y="34447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REVENUE IN BILLIONS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0" name="Google Shape;110;p15"/>
          <p:cNvSpPr txBox="1"/>
          <p:nvPr>
            <p:ph idx="4294967295" type="title"/>
          </p:nvPr>
        </p:nvSpPr>
        <p:spPr>
          <a:xfrm>
            <a:off x="3838200" y="63281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YEAR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3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2388000" y="2393625"/>
            <a:ext cx="5425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Problem Statement:  We believe Pandora has a value problem for a large portion of the market (college students).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2"/>
          <p:cNvSpPr txBox="1"/>
          <p:nvPr/>
        </p:nvSpPr>
        <p:spPr>
          <a:xfrm>
            <a:off x="1764350" y="3252875"/>
            <a:ext cx="5977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Marketing recommendation: College discount application ($4.99). This will also include incentives with our reward program.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2316300" y="4188475"/>
            <a:ext cx="54258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Implementation:  Realistically, a 21.5% increase in new user subscription revenue over the course of  one calendar year.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1936475" y="5200275"/>
            <a:ext cx="580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lt1"/>
                </a:solidFill>
              </a:rPr>
              <a:t>Financial Analysis: (28.5 - 15) / 15 = .9 → 90% ROI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94600" y="6729900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30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1276575" y="2974600"/>
            <a:ext cx="7347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THANK YOU!		</a:t>
            </a:r>
            <a:endParaRPr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1037575" y="2974600"/>
            <a:ext cx="7347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QUESTIONS?</a:t>
            </a:r>
            <a:endParaRPr sz="36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115625" y="6687875"/>
            <a:ext cx="6405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31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481500" y="172475"/>
            <a:ext cx="87906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2400">
                <a:solidFill>
                  <a:srgbClr val="FFFFFF"/>
                </a:solidFill>
              </a:rPr>
              <a:t>2017 </a:t>
            </a:r>
            <a:r>
              <a:rPr lang="en-US" sz="2400">
                <a:solidFill>
                  <a:srgbClr val="FFFFFF"/>
                </a:solidFill>
              </a:rPr>
              <a:t>REVENUE FROM MUSIC STREAMING IN U.S. BY SOURCE</a:t>
            </a:r>
            <a:endParaRPr b="0" i="0" sz="24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Google Shape;118;p16"/>
          <p:cNvSpPr txBox="1"/>
          <p:nvPr>
            <p:ph idx="4294967295" type="title"/>
          </p:nvPr>
        </p:nvSpPr>
        <p:spPr>
          <a:xfrm>
            <a:off x="6837900" y="5770025"/>
            <a:ext cx="1191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DIGITAL</a:t>
            </a:r>
            <a:endParaRPr sz="1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RADIO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9" name="Google Shape;119;p16"/>
          <p:cNvSpPr txBox="1"/>
          <p:nvPr>
            <p:ph idx="4294967295" type="title"/>
          </p:nvPr>
        </p:nvSpPr>
        <p:spPr>
          <a:xfrm>
            <a:off x="4349975" y="5770025"/>
            <a:ext cx="1191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FREE AD-SUPPORTED</a:t>
            </a:r>
            <a:endParaRPr sz="1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SUBSCRIPTION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0" name="Google Shape;120;p16"/>
          <p:cNvSpPr txBox="1"/>
          <p:nvPr>
            <p:ph idx="4294967295" type="title"/>
          </p:nvPr>
        </p:nvSpPr>
        <p:spPr>
          <a:xfrm>
            <a:off x="1958950" y="5770025"/>
            <a:ext cx="1191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PAID</a:t>
            </a:r>
            <a:endParaRPr sz="10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SUBSCRIPTION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1" name="Google Shape;121;p16"/>
          <p:cNvSpPr txBox="1"/>
          <p:nvPr>
            <p:ph idx="4294967295" type="title"/>
          </p:nvPr>
        </p:nvSpPr>
        <p:spPr>
          <a:xfrm rot="-5400000">
            <a:off x="-344250" y="34447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REVENUE IN MILLIONS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2" name="Google Shape;122;p16"/>
          <p:cNvSpPr txBox="1"/>
          <p:nvPr>
            <p:ph idx="4294967295" type="title"/>
          </p:nvPr>
        </p:nvSpPr>
        <p:spPr>
          <a:xfrm>
            <a:off x="3838200" y="632815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3" name="Google Shape;123;p16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4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kstM7aiM4UXlID-1XV63KDThwEoYJAc8mFp8KpvQKwBYRkZhJqygGU57tocvfoq32JkBRZ-0JqQBcBUNwvQfk93w-mrSEH_JNJITVzAc-14-9pJck1ze3RIM9tJ6h5fFWJaxflJQ"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650" y="1643213"/>
            <a:ext cx="7258299" cy="4767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416" y="3243944"/>
            <a:ext cx="610217" cy="439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4294967295" type="title"/>
          </p:nvPr>
        </p:nvSpPr>
        <p:spPr>
          <a:xfrm>
            <a:off x="1247652" y="5"/>
            <a:ext cx="77760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600">
                <a:solidFill>
                  <a:srgbClr val="FFFFFF"/>
                </a:solidFill>
              </a:rPr>
              <a:t>PRODUCT LIFE CYCLE CURVE</a:t>
            </a:r>
            <a:endParaRPr b="0" i="0" sz="36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5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4" name="Google Shape;134;p17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550" y="1643218"/>
            <a:ext cx="7710500" cy="4767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050" y="1622980"/>
            <a:ext cx="7776000" cy="480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4294967295" type="title"/>
          </p:nvPr>
        </p:nvSpPr>
        <p:spPr>
          <a:xfrm>
            <a:off x="591575" y="295700"/>
            <a:ext cx="86919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3000">
                <a:solidFill>
                  <a:srgbClr val="FFFFFF"/>
                </a:solidFill>
              </a:rPr>
              <a:t>MUSIC STREAMING SUBSCRIBER OVERVIEW</a:t>
            </a:r>
            <a:endParaRPr b="0" i="0" sz="3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2" name="Google Shape;142;p18"/>
          <p:cNvSpPr txBox="1"/>
          <p:nvPr>
            <p:ph idx="4294967295" type="title"/>
          </p:nvPr>
        </p:nvSpPr>
        <p:spPr>
          <a:xfrm>
            <a:off x="8029200" y="6341300"/>
            <a:ext cx="17244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43" name="Google Shape;143;p1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500" y="1597974"/>
            <a:ext cx="7534050" cy="46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6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4294967295" type="title"/>
          </p:nvPr>
        </p:nvSpPr>
        <p:spPr>
          <a:xfrm>
            <a:off x="4939850" y="6341300"/>
            <a:ext cx="18981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SOURCE: STATiSTA AND IFPI</a:t>
            </a:r>
            <a:endParaRPr b="0" i="0" sz="10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1" name="Google Shape;151;p19"/>
          <p:cNvSpPr txBox="1"/>
          <p:nvPr>
            <p:ph idx="4294967295" type="title"/>
          </p:nvPr>
        </p:nvSpPr>
        <p:spPr>
          <a:xfrm>
            <a:off x="-308125" y="-218450"/>
            <a:ext cx="74973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2100">
                <a:solidFill>
                  <a:srgbClr val="FFFFFF"/>
                </a:solidFill>
              </a:rPr>
              <a:t>DRIVING FORCE: GROWING SMARTPHONE USAGE </a:t>
            </a:r>
            <a:endParaRPr b="0" i="0" sz="21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2" name="Google Shape;152;p19"/>
          <p:cNvSpPr txBox="1"/>
          <p:nvPr>
            <p:ph idx="4294967295" type="title"/>
          </p:nvPr>
        </p:nvSpPr>
        <p:spPr>
          <a:xfrm rot="-5400000">
            <a:off x="-219475" y="339220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PERCENTAGE OF USERS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3" name="Google Shape;153;p19"/>
          <p:cNvSpPr txBox="1"/>
          <p:nvPr>
            <p:ph idx="4294967295" type="title"/>
          </p:nvPr>
        </p:nvSpPr>
        <p:spPr>
          <a:xfrm>
            <a:off x="2278325" y="5915600"/>
            <a:ext cx="2077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1000">
                <a:solidFill>
                  <a:srgbClr val="FFFFFF"/>
                </a:solidFill>
              </a:rPr>
              <a:t>MOBILE ACTIVITY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4" name="Google Shape;154;p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63" y="1513537"/>
            <a:ext cx="6096917" cy="45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850" y="-54"/>
            <a:ext cx="2915750" cy="731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7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 rot="2944492">
            <a:off x="3213860" y="4862937"/>
            <a:ext cx="161204" cy="105882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3439500" y="3151950"/>
            <a:ext cx="225300" cy="183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5854250" y="1545000"/>
            <a:ext cx="37836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“13 – 15 year-old internet users are demonstrating high levels of music engagement - giving an insight into the ‘next generation’ of music consumer” - </a:t>
            </a:r>
            <a:r>
              <a:rPr lang="en-US">
                <a:solidFill>
                  <a:srgbClr val="FFFFFF"/>
                </a:solidFill>
              </a:rPr>
              <a:t>International Federation of the Phonographic Industry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2827250" y="1723800"/>
            <a:ext cx="27852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 85% </a:t>
            </a:r>
            <a:r>
              <a:rPr b="1" lang="en-US">
                <a:solidFill>
                  <a:srgbClr val="FFFFFF"/>
                </a:solidFill>
              </a:rPr>
              <a:t>OF 13-15 YEAR-OLDS ARE STREAMING MUSIC (AUDIO/VIDEO)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6" name="Google Shape;166;p20"/>
          <p:cNvSpPr txBox="1"/>
          <p:nvPr>
            <p:ph idx="4294967295" type="title"/>
          </p:nvPr>
        </p:nvSpPr>
        <p:spPr>
          <a:xfrm>
            <a:off x="301475" y="-218450"/>
            <a:ext cx="74973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sz="2100">
                <a:solidFill>
                  <a:srgbClr val="FFFFFF"/>
                </a:solidFill>
              </a:rPr>
              <a:t>DRIVING FORCE: GROWING YOUNGER DEMOGRAPHIC </a:t>
            </a:r>
            <a:endParaRPr b="0" i="0" sz="2100" u="none" cap="none" strike="noStrik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8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198175" y="483475"/>
            <a:ext cx="7052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CRITICAL SUCCESS FACTOR: FREE PREMIUM TRIALS</a:t>
            </a:r>
            <a:endParaRPr sz="210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251625" y="6729900"/>
            <a:ext cx="4836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9</a:t>
            </a:r>
            <a:r>
              <a:rPr lang="en-US" sz="1800">
                <a:solidFill>
                  <a:srgbClr val="FFFFFF"/>
                </a:solidFill>
              </a:rPr>
              <a:t> |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